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32399288" cy="43200638"/>
  <p:notesSz cx="6858000" cy="9144000"/>
  <p:defaultTextStyle>
    <a:defPPr>
      <a:defRPr lang="pt-BR"/>
    </a:defPPr>
    <a:lvl1pPr marL="0" algn="l" defTabSz="4319991" rtl="0" eaLnBrk="1" latinLnBrk="0" hangingPunct="1">
      <a:defRPr sz="8504" kern="1200">
        <a:solidFill>
          <a:schemeClr val="tx1"/>
        </a:solidFill>
        <a:latin typeface="+mn-lt"/>
        <a:ea typeface="+mn-ea"/>
        <a:cs typeface="+mn-cs"/>
      </a:defRPr>
    </a:lvl1pPr>
    <a:lvl2pPr marL="2159996" algn="l" defTabSz="4319991" rtl="0" eaLnBrk="1" latinLnBrk="0" hangingPunct="1">
      <a:defRPr sz="8504" kern="1200">
        <a:solidFill>
          <a:schemeClr val="tx1"/>
        </a:solidFill>
        <a:latin typeface="+mn-lt"/>
        <a:ea typeface="+mn-ea"/>
        <a:cs typeface="+mn-cs"/>
      </a:defRPr>
    </a:lvl2pPr>
    <a:lvl3pPr marL="4319991" algn="l" defTabSz="4319991" rtl="0" eaLnBrk="1" latinLnBrk="0" hangingPunct="1">
      <a:defRPr sz="8504" kern="1200">
        <a:solidFill>
          <a:schemeClr val="tx1"/>
        </a:solidFill>
        <a:latin typeface="+mn-lt"/>
        <a:ea typeface="+mn-ea"/>
        <a:cs typeface="+mn-cs"/>
      </a:defRPr>
    </a:lvl3pPr>
    <a:lvl4pPr marL="6479987" algn="l" defTabSz="4319991" rtl="0" eaLnBrk="1" latinLnBrk="0" hangingPunct="1">
      <a:defRPr sz="8504" kern="1200">
        <a:solidFill>
          <a:schemeClr val="tx1"/>
        </a:solidFill>
        <a:latin typeface="+mn-lt"/>
        <a:ea typeface="+mn-ea"/>
        <a:cs typeface="+mn-cs"/>
      </a:defRPr>
    </a:lvl4pPr>
    <a:lvl5pPr marL="8639983" algn="l" defTabSz="4319991" rtl="0" eaLnBrk="1" latinLnBrk="0" hangingPunct="1">
      <a:defRPr sz="8504" kern="1200">
        <a:solidFill>
          <a:schemeClr val="tx1"/>
        </a:solidFill>
        <a:latin typeface="+mn-lt"/>
        <a:ea typeface="+mn-ea"/>
        <a:cs typeface="+mn-cs"/>
      </a:defRPr>
    </a:lvl5pPr>
    <a:lvl6pPr marL="10799978" algn="l" defTabSz="4319991" rtl="0" eaLnBrk="1" latinLnBrk="0" hangingPunct="1">
      <a:defRPr sz="8504" kern="1200">
        <a:solidFill>
          <a:schemeClr val="tx1"/>
        </a:solidFill>
        <a:latin typeface="+mn-lt"/>
        <a:ea typeface="+mn-ea"/>
        <a:cs typeface="+mn-cs"/>
      </a:defRPr>
    </a:lvl6pPr>
    <a:lvl7pPr marL="12959974" algn="l" defTabSz="4319991" rtl="0" eaLnBrk="1" latinLnBrk="0" hangingPunct="1">
      <a:defRPr sz="8504" kern="1200">
        <a:solidFill>
          <a:schemeClr val="tx1"/>
        </a:solidFill>
        <a:latin typeface="+mn-lt"/>
        <a:ea typeface="+mn-ea"/>
        <a:cs typeface="+mn-cs"/>
      </a:defRPr>
    </a:lvl7pPr>
    <a:lvl8pPr marL="15119970" algn="l" defTabSz="4319991" rtl="0" eaLnBrk="1" latinLnBrk="0" hangingPunct="1">
      <a:defRPr sz="8504" kern="1200">
        <a:solidFill>
          <a:schemeClr val="tx1"/>
        </a:solidFill>
        <a:latin typeface="+mn-lt"/>
        <a:ea typeface="+mn-ea"/>
        <a:cs typeface="+mn-cs"/>
      </a:defRPr>
    </a:lvl8pPr>
    <a:lvl9pPr marL="17279965" algn="l" defTabSz="4319991" rtl="0" eaLnBrk="1" latinLnBrk="0" hangingPunct="1">
      <a:defRPr sz="85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6">
          <p15:clr>
            <a:srgbClr val="A4A3A4"/>
          </p15:clr>
        </p15:guide>
        <p15:guide id="2" pos="1020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tícia Fernanda de Oliveira" initials="LFdO" lastIdx="1" clrIdx="0">
    <p:extLst>
      <p:ext uri="{19B8F6BF-5375-455C-9EA6-DF929625EA0E}">
        <p15:presenceInfo xmlns:p15="http://schemas.microsoft.com/office/powerpoint/2012/main" userId="d8383b1995dcd9a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>
        <p:scale>
          <a:sx n="30" d="100"/>
          <a:sy n="30" d="100"/>
        </p:scale>
        <p:origin x="360" y="24"/>
      </p:cViewPr>
      <p:guideLst>
        <p:guide orient="horz" pos="13606"/>
        <p:guide pos="102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DCA82-8819-4215-8CC4-8A05086B9C8E}" type="datetimeFigureOut">
              <a:rPr lang="pt-BR" smtClean="0"/>
              <a:pPr/>
              <a:t>17/04/2019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CA616-B450-4696-9701-F18A8C51270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0431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DCA82-8819-4215-8CC4-8A05086B9C8E}" type="datetimeFigureOut">
              <a:rPr lang="pt-BR" smtClean="0"/>
              <a:pPr/>
              <a:t>17/04/2019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CA616-B450-4696-9701-F18A8C51270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5981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DCA82-8819-4215-8CC4-8A05086B9C8E}" type="datetimeFigureOut">
              <a:rPr lang="pt-BR" smtClean="0"/>
              <a:pPr/>
              <a:t>17/04/2019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CA616-B450-4696-9701-F18A8C51270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3735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DCA82-8819-4215-8CC4-8A05086B9C8E}" type="datetimeFigureOut">
              <a:rPr lang="pt-BR" smtClean="0"/>
              <a:pPr/>
              <a:t>17/04/2019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CA616-B450-4696-9701-F18A8C51270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9889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DCA82-8819-4215-8CC4-8A05086B9C8E}" type="datetimeFigureOut">
              <a:rPr lang="pt-BR" smtClean="0"/>
              <a:pPr/>
              <a:t>17/04/2019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CA616-B450-4696-9701-F18A8C51270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9981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DCA82-8819-4215-8CC4-8A05086B9C8E}" type="datetimeFigureOut">
              <a:rPr lang="pt-BR" smtClean="0"/>
              <a:pPr/>
              <a:t>17/04/2019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CA616-B450-4696-9701-F18A8C51270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5391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DCA82-8819-4215-8CC4-8A05086B9C8E}" type="datetimeFigureOut">
              <a:rPr lang="pt-BR" smtClean="0"/>
              <a:pPr/>
              <a:t>17/04/2019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CA616-B450-4696-9701-F18A8C51270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9460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DCA82-8819-4215-8CC4-8A05086B9C8E}" type="datetimeFigureOut">
              <a:rPr lang="pt-BR" smtClean="0"/>
              <a:pPr/>
              <a:t>17/04/2019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CA616-B450-4696-9701-F18A8C51270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029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DCA82-8819-4215-8CC4-8A05086B9C8E}" type="datetimeFigureOut">
              <a:rPr lang="pt-BR" smtClean="0"/>
              <a:pPr/>
              <a:t>17/04/2019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CA616-B450-4696-9701-F18A8C51270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3154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DCA82-8819-4215-8CC4-8A05086B9C8E}" type="datetimeFigureOut">
              <a:rPr lang="pt-BR" smtClean="0"/>
              <a:pPr/>
              <a:t>17/04/2019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CA616-B450-4696-9701-F18A8C51270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7601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DCA82-8819-4215-8CC4-8A05086B9C8E}" type="datetimeFigureOut">
              <a:rPr lang="pt-BR" smtClean="0"/>
              <a:pPr/>
              <a:t>17/04/2019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CA616-B450-4696-9701-F18A8C51270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7323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DCA82-8819-4215-8CC4-8A05086B9C8E}" type="datetimeFigureOut">
              <a:rPr lang="pt-BR" smtClean="0"/>
              <a:pPr/>
              <a:t>17/04/2019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CA616-B450-4696-9701-F18A8C51270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1590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1651000" y="6908800"/>
            <a:ext cx="29097288" cy="5508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016" tIns="45250" rIns="87016" bIns="4525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  <a:tab pos="238887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  <a:tab pos="238887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  <a:tab pos="238887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  <a:tab pos="238887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  <a:tab pos="238887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29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  <a:tab pos="238887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29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  <a:tab pos="238887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29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  <a:tab pos="238887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29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  <a:tab pos="238887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pt-BR" altLang="pt-BR" sz="8500" b="1" dirty="0">
                <a:solidFill>
                  <a:srgbClr val="000000"/>
                </a:solidFill>
              </a:rPr>
              <a:t>COLOQUE AQUI O TÍTULO DO TRABALHO </a:t>
            </a:r>
            <a:r>
              <a:rPr lang="pt-BR" altLang="pt-BR" sz="6000" b="1" dirty="0">
                <a:solidFill>
                  <a:srgbClr val="000000"/>
                </a:solidFill>
              </a:rPr>
              <a:t>(fonte </a:t>
            </a:r>
            <a:r>
              <a:rPr lang="pt-BR" altLang="pt-BR" sz="6000" b="1" dirty="0" err="1">
                <a:solidFill>
                  <a:srgbClr val="000000"/>
                </a:solidFill>
              </a:rPr>
              <a:t>arial</a:t>
            </a:r>
            <a:r>
              <a:rPr lang="pt-BR" altLang="pt-BR" sz="6000" b="1" dirty="0">
                <a:solidFill>
                  <a:srgbClr val="000000"/>
                </a:solidFill>
              </a:rPr>
              <a:t> 85)</a:t>
            </a:r>
            <a:endParaRPr lang="pt-BR" altLang="pt-BR" sz="8500" b="1" dirty="0">
              <a:solidFill>
                <a:srgbClr val="000000"/>
              </a:solidFill>
            </a:endParaRPr>
          </a:p>
          <a:p>
            <a:pPr algn="ctr">
              <a:buSzPct val="100000"/>
            </a:pPr>
            <a:r>
              <a:rPr lang="pt-BR" altLang="pt-BR" sz="5000" b="1" dirty="0">
                <a:solidFill>
                  <a:srgbClr val="000000"/>
                </a:solidFill>
              </a:rPr>
              <a:t>Fulano da Silva¹*, Beltrano Alves², Ciclano Pereira³ (fonte </a:t>
            </a:r>
            <a:r>
              <a:rPr lang="pt-BR" altLang="pt-BR" sz="5000" b="1" dirty="0" err="1">
                <a:solidFill>
                  <a:srgbClr val="000000"/>
                </a:solidFill>
              </a:rPr>
              <a:t>arial</a:t>
            </a:r>
            <a:r>
              <a:rPr lang="pt-BR" altLang="pt-BR" sz="5000" b="1" dirty="0">
                <a:solidFill>
                  <a:srgbClr val="000000"/>
                </a:solidFill>
              </a:rPr>
              <a:t> 50, apresentador indicado com *)</a:t>
            </a:r>
          </a:p>
          <a:p>
            <a:pPr algn="ctr" eaLnBrk="1" hangingPunct="1">
              <a:buSzPct val="100000"/>
            </a:pPr>
            <a:endParaRPr lang="pt-BR" altLang="pt-BR" sz="5000" b="1" dirty="0">
              <a:solidFill>
                <a:srgbClr val="000000"/>
              </a:solidFill>
            </a:endParaRPr>
          </a:p>
          <a:p>
            <a:pPr eaLnBrk="1" hangingPunct="1">
              <a:buSzPct val="100000"/>
            </a:pPr>
            <a:endParaRPr lang="pt-BR" altLang="pt-BR" sz="4700" dirty="0">
              <a:solidFill>
                <a:srgbClr val="000000"/>
              </a:solidFill>
            </a:endParaRPr>
          </a:p>
          <a:p>
            <a:pPr algn="ctr" eaLnBrk="1" hangingPunct="1">
              <a:buSzPct val="100000"/>
            </a:pPr>
            <a:r>
              <a:rPr lang="pt-BR" altLang="pt-BR" sz="4000" dirty="0">
                <a:solidFill>
                  <a:srgbClr val="000000"/>
                </a:solidFill>
              </a:rPr>
              <a:t>1. Afiliação institucional do primeiro autor; 2. Afiliação institucional do segundo autor; 3. Afiliação institucional do terceiro autor. (</a:t>
            </a:r>
            <a:r>
              <a:rPr lang="pt-BR" altLang="pt-BR" sz="4000" dirty="0" err="1">
                <a:solidFill>
                  <a:srgbClr val="000000"/>
                </a:solidFill>
              </a:rPr>
              <a:t>arial</a:t>
            </a:r>
            <a:r>
              <a:rPr lang="pt-BR" altLang="pt-BR" sz="4000" dirty="0">
                <a:solidFill>
                  <a:srgbClr val="000000"/>
                </a:solidFill>
              </a:rPr>
              <a:t> 40)</a:t>
            </a:r>
          </a:p>
          <a:p>
            <a:pPr algn="ctr" eaLnBrk="1" hangingPunct="1">
              <a:buSzPct val="100000"/>
            </a:pPr>
            <a:r>
              <a:rPr lang="pt-BR" altLang="pt-BR" sz="4000" dirty="0">
                <a:solidFill>
                  <a:srgbClr val="000000"/>
                </a:solidFill>
              </a:rPr>
              <a:t>e-mail do autor principal (fonte </a:t>
            </a:r>
            <a:r>
              <a:rPr lang="pt-BR" altLang="pt-BR" sz="4000" dirty="0" err="1">
                <a:solidFill>
                  <a:srgbClr val="000000"/>
                </a:solidFill>
              </a:rPr>
              <a:t>arial</a:t>
            </a:r>
            <a:r>
              <a:rPr lang="pt-BR" altLang="pt-BR" sz="4000" dirty="0">
                <a:solidFill>
                  <a:srgbClr val="000000"/>
                </a:solidFill>
              </a:rPr>
              <a:t> 40)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651000" y="14223673"/>
            <a:ext cx="12712700" cy="6246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016" tIns="45250" rIns="87016" bIns="4525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29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29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29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29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buSzPct val="100000"/>
            </a:pPr>
            <a:endParaRPr lang="pt-BR" altLang="pt-BR" sz="40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just" eaLnBrk="1" hangingPunct="1">
              <a:buSzPct val="100000"/>
            </a:pPr>
            <a:endParaRPr lang="pt-BR" altLang="pt-BR" sz="40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just" eaLnBrk="1" hangingPunct="1">
              <a:buSzPct val="100000"/>
            </a:pPr>
            <a:r>
              <a:rPr lang="pt-BR" altLang="pt-BR" sz="4000" dirty="0">
                <a:solidFill>
                  <a:srgbClr val="000000"/>
                </a:solidFill>
                <a:cs typeface="Arial" panose="020B0604020202020204" pitchFamily="34" charset="0"/>
              </a:rPr>
              <a:t>          Faça uma breve introdução do tema a ser apresentado, contendo as informações mais relevantes e atuais. Deverá ainda apresentar o contexto geral do trabalho. Objetivo</a:t>
            </a:r>
          </a:p>
          <a:p>
            <a:pPr algn="just" eaLnBrk="1" hangingPunct="1">
              <a:buSzPct val="100000"/>
            </a:pPr>
            <a:r>
              <a:rPr lang="pt-BR" altLang="pt-BR" sz="4000" dirty="0">
                <a:solidFill>
                  <a:srgbClr val="000000"/>
                </a:solidFill>
                <a:cs typeface="Arial" panose="020B0604020202020204" pitchFamily="34" charset="0"/>
              </a:rPr>
              <a:t> (fonte </a:t>
            </a:r>
            <a:r>
              <a:rPr lang="pt-BR" altLang="pt-BR" sz="4000" dirty="0" err="1">
                <a:solidFill>
                  <a:srgbClr val="000000"/>
                </a:solidFill>
                <a:cs typeface="Arial" panose="020B0604020202020204" pitchFamily="34" charset="0"/>
              </a:rPr>
              <a:t>arial</a:t>
            </a:r>
            <a:r>
              <a:rPr lang="pt-BR" altLang="pt-BR" sz="4000" dirty="0">
                <a:solidFill>
                  <a:srgbClr val="000000"/>
                </a:solidFill>
                <a:cs typeface="Arial" panose="020B0604020202020204" pitchFamily="34" charset="0"/>
              </a:rPr>
              <a:t> 40)</a:t>
            </a:r>
          </a:p>
          <a:p>
            <a:pPr algn="just" eaLnBrk="1" hangingPunct="1">
              <a:buSzPct val="100000"/>
            </a:pPr>
            <a:endParaRPr lang="pt-BR" altLang="pt-BR" sz="40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just" eaLnBrk="1" hangingPunct="1">
              <a:buSzPct val="100000"/>
            </a:pPr>
            <a:endParaRPr lang="pt-BR" altLang="pt-BR" sz="40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just" eaLnBrk="1" hangingPunct="1">
              <a:buSzPct val="100000"/>
            </a:pPr>
            <a:endParaRPr lang="pt-BR" altLang="pt-BR" sz="40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712912" y="26446572"/>
            <a:ext cx="12650788" cy="3784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016" tIns="45250" rIns="87016" bIns="4525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29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29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29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29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buSzPct val="100000"/>
            </a:pPr>
            <a:endParaRPr lang="pt-BR" altLang="pt-BR" sz="40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just" eaLnBrk="1" hangingPunct="1">
              <a:buSzPct val="100000"/>
            </a:pPr>
            <a:r>
              <a:rPr lang="pt-BR" altLang="pt-BR" sz="4000" dirty="0">
                <a:solidFill>
                  <a:srgbClr val="000000"/>
                </a:solidFill>
                <a:cs typeface="Arial" panose="020B0604020202020204" pitchFamily="34" charset="0"/>
              </a:rPr>
              <a:t>      Indicar de forma resumida a(s) metodologia(s) utilizadas no trabalho para atingir os objetivos propostos.</a:t>
            </a:r>
          </a:p>
          <a:p>
            <a:pPr algn="just" eaLnBrk="1" hangingPunct="1">
              <a:buSzPct val="100000"/>
            </a:pPr>
            <a:r>
              <a:rPr lang="pt-BR" altLang="pt-BR" sz="4000" dirty="0">
                <a:solidFill>
                  <a:srgbClr val="000000"/>
                </a:solidFill>
                <a:cs typeface="Arial" panose="020B0604020202020204" pitchFamily="34" charset="0"/>
              </a:rPr>
              <a:t> (fonte </a:t>
            </a:r>
            <a:r>
              <a:rPr lang="pt-BR" altLang="pt-BR" sz="4000" dirty="0" err="1">
                <a:solidFill>
                  <a:srgbClr val="000000"/>
                </a:solidFill>
                <a:cs typeface="Arial" panose="020B0604020202020204" pitchFamily="34" charset="0"/>
              </a:rPr>
              <a:t>arial</a:t>
            </a:r>
            <a:r>
              <a:rPr lang="pt-BR" altLang="pt-BR" sz="4000" dirty="0">
                <a:solidFill>
                  <a:srgbClr val="000000"/>
                </a:solidFill>
                <a:cs typeface="Arial" panose="020B0604020202020204" pitchFamily="34" charset="0"/>
              </a:rPr>
              <a:t> 40)</a:t>
            </a:r>
          </a:p>
          <a:p>
            <a:pPr algn="just" eaLnBrk="1" hangingPunct="1">
              <a:buSzPct val="100000"/>
            </a:pPr>
            <a:endParaRPr lang="pt-BR" altLang="pt-BR" sz="40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7514218" y="15388716"/>
            <a:ext cx="13234070" cy="5015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016" tIns="45250" rIns="87016" bIns="4525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29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29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29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29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buSzPct val="100000"/>
            </a:pPr>
            <a:endParaRPr lang="pt-BR" altLang="pt-BR" sz="40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just" eaLnBrk="1" hangingPunct="1">
              <a:buSzPct val="100000"/>
            </a:pPr>
            <a:r>
              <a:rPr lang="pt-BR" altLang="pt-BR" sz="4000" dirty="0">
                <a:solidFill>
                  <a:srgbClr val="000000"/>
                </a:solidFill>
                <a:cs typeface="Arial" panose="020B0604020202020204" pitchFamily="34" charset="0"/>
              </a:rPr>
              <a:t>      Apresentar os resultados obtidos no trabalho e sua discussão em relação ao conhecimento já disponível.</a:t>
            </a:r>
          </a:p>
          <a:p>
            <a:pPr algn="just" eaLnBrk="1" hangingPunct="1">
              <a:buSzPct val="100000"/>
            </a:pPr>
            <a:r>
              <a:rPr lang="pt-BR" altLang="pt-BR" sz="4000" dirty="0">
                <a:solidFill>
                  <a:srgbClr val="000000"/>
                </a:solidFill>
                <a:cs typeface="Arial" panose="020B0604020202020204" pitchFamily="34" charset="0"/>
              </a:rPr>
              <a:t>Nos resultados poderão ser apresentadas tabelas, gráficos e outras Ilustrações que sejam essenciais à boa compreensão do texto.  (fonte </a:t>
            </a:r>
            <a:r>
              <a:rPr lang="pt-BR" altLang="pt-BR" sz="4000" dirty="0" err="1">
                <a:solidFill>
                  <a:srgbClr val="000000"/>
                </a:solidFill>
                <a:cs typeface="Arial" panose="020B0604020202020204" pitchFamily="34" charset="0"/>
              </a:rPr>
              <a:t>arial</a:t>
            </a:r>
            <a:r>
              <a:rPr lang="pt-BR" altLang="pt-BR" sz="4000" dirty="0">
                <a:solidFill>
                  <a:srgbClr val="000000"/>
                </a:solidFill>
                <a:cs typeface="Arial" panose="020B0604020202020204" pitchFamily="34" charset="0"/>
              </a:rPr>
              <a:t> 40)</a:t>
            </a:r>
          </a:p>
          <a:p>
            <a:pPr algn="just" eaLnBrk="1" hangingPunct="1">
              <a:buSzPct val="100000"/>
            </a:pPr>
            <a:endParaRPr lang="pt-BR" altLang="pt-BR" sz="40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just" eaLnBrk="1" hangingPunct="1">
              <a:buSzPct val="100000"/>
            </a:pPr>
            <a:endParaRPr lang="pt-BR" altLang="pt-BR" sz="40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7675349" y="25909776"/>
            <a:ext cx="13072939" cy="255428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87016" tIns="45250" rIns="87016" bIns="4525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984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984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984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984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just" defTabSz="443758" eaLnBrk="1" hangingPunct="1">
              <a:buSzPct val="100000"/>
              <a:defRPr/>
            </a:pPr>
            <a:endParaRPr lang="pt-BR" sz="40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just" defTabSz="443758" eaLnBrk="1" hangingPunct="1">
              <a:buSzPct val="100000"/>
              <a:defRPr/>
            </a:pPr>
            <a:endParaRPr lang="pt-BR" sz="40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just" defTabSz="443758" eaLnBrk="1" hangingPunct="1">
              <a:buSzPct val="100000"/>
              <a:defRPr/>
            </a:pPr>
            <a:r>
              <a:rPr lang="pt-BR" sz="4000" dirty="0">
                <a:solidFill>
                  <a:srgbClr val="000000"/>
                </a:solidFill>
                <a:cs typeface="Arial" panose="020B0604020202020204" pitchFamily="34" charset="0"/>
              </a:rPr>
              <a:t>      Indicar de forma objetiva as principais conclusões obtidas pelo trabalho. (fonte </a:t>
            </a:r>
            <a:r>
              <a:rPr lang="pt-BR" sz="4000" dirty="0" err="1">
                <a:solidFill>
                  <a:srgbClr val="000000"/>
                </a:solidFill>
                <a:cs typeface="Arial" panose="020B0604020202020204" pitchFamily="34" charset="0"/>
              </a:rPr>
              <a:t>arial</a:t>
            </a:r>
            <a:r>
              <a:rPr lang="pt-BR" sz="4000" dirty="0">
                <a:solidFill>
                  <a:srgbClr val="000000"/>
                </a:solidFill>
                <a:cs typeface="Arial" panose="020B0604020202020204" pitchFamily="34" charset="0"/>
              </a:rPr>
              <a:t> 40)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7514218" y="32244708"/>
            <a:ext cx="13234070" cy="3415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016" tIns="45250" rIns="87016" bIns="4525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29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29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29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29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buSzPct val="100000"/>
            </a:pPr>
            <a:r>
              <a:rPr lang="pt-BR" altLang="pt-BR" sz="4000" dirty="0">
                <a:solidFill>
                  <a:srgbClr val="000000"/>
                </a:solidFill>
                <a:cs typeface="Arial" panose="020B0604020202020204" pitchFamily="34" charset="0"/>
              </a:rPr>
              <a:t>Ex.: </a:t>
            </a:r>
          </a:p>
          <a:p>
            <a:pPr algn="just" eaLnBrk="1" hangingPunct="1">
              <a:buSzPct val="100000"/>
            </a:pPr>
            <a:r>
              <a:rPr lang="pt-BR" altLang="pt-BR" dirty="0">
                <a:solidFill>
                  <a:srgbClr val="000000"/>
                </a:solidFill>
                <a:cs typeface="Arial" panose="020B0604020202020204" pitchFamily="34" charset="0"/>
              </a:rPr>
              <a:t>1. LATORRACA, J.V.F.; ALBUQUERQUE, C.E.C. Efeito do rápido crescimento sobre as propriedades da madeira. </a:t>
            </a:r>
            <a:r>
              <a:rPr lang="pt-BR" altLang="pt-BR" b="1" dirty="0">
                <a:solidFill>
                  <a:srgbClr val="000000"/>
                </a:solidFill>
                <a:cs typeface="Arial" panose="020B0604020202020204" pitchFamily="34" charset="0"/>
              </a:rPr>
              <a:t>Floresta e Ambiente</a:t>
            </a:r>
            <a:r>
              <a:rPr lang="pt-BR" altLang="pt-BR" dirty="0">
                <a:solidFill>
                  <a:srgbClr val="000000"/>
                </a:solidFill>
                <a:cs typeface="Arial" panose="020B0604020202020204" pitchFamily="34" charset="0"/>
              </a:rPr>
              <a:t>, Seropédica, v.7, n.1, p.279-291, 2000.</a:t>
            </a:r>
          </a:p>
          <a:p>
            <a:pPr algn="just" eaLnBrk="1" hangingPunct="1">
              <a:buSzPct val="100000"/>
            </a:pPr>
            <a:r>
              <a:rPr lang="pt-BR" altLang="pt-BR" dirty="0">
                <a:solidFill>
                  <a:srgbClr val="000000"/>
                </a:solidFill>
                <a:cs typeface="Arial" panose="020B0604020202020204" pitchFamily="34" charset="0"/>
              </a:rPr>
              <a:t>2. BELLATO, M.A.; FONTANA, D.C. El </a:t>
            </a:r>
            <a:r>
              <a:rPr lang="pt-BR" altLang="pt-BR" dirty="0" err="1">
                <a:solidFill>
                  <a:srgbClr val="000000"/>
                </a:solidFill>
                <a:cs typeface="Arial" panose="020B0604020202020204" pitchFamily="34" charset="0"/>
              </a:rPr>
              <a:t>niño</a:t>
            </a:r>
            <a:r>
              <a:rPr lang="pt-BR" altLang="pt-BR" dirty="0">
                <a:solidFill>
                  <a:srgbClr val="000000"/>
                </a:solidFill>
                <a:cs typeface="Arial" panose="020B0604020202020204" pitchFamily="34" charset="0"/>
              </a:rPr>
              <a:t> e a agricultura da região Sul do Brasil. Disponível em: &lt;http://www.cntp.embrapa.br/agromet/el nino2&gt;. Acesso em: 6 abr. 2011. (fonte </a:t>
            </a:r>
            <a:r>
              <a:rPr lang="pt-BR" altLang="pt-BR" dirty="0" err="1">
                <a:solidFill>
                  <a:srgbClr val="000000"/>
                </a:solidFill>
                <a:cs typeface="Arial" panose="020B0604020202020204" pitchFamily="34" charset="0"/>
              </a:rPr>
              <a:t>arial</a:t>
            </a:r>
            <a:r>
              <a:rPr lang="pt-BR" altLang="pt-BR" dirty="0">
                <a:solidFill>
                  <a:srgbClr val="000000"/>
                </a:solidFill>
                <a:cs typeface="Arial" panose="020B0604020202020204" pitchFamily="34" charset="0"/>
              </a:rPr>
              <a:t> 24)</a:t>
            </a:r>
          </a:p>
          <a:p>
            <a:pPr algn="just" eaLnBrk="1" hangingPunct="1">
              <a:buSzPct val="100000"/>
            </a:pPr>
            <a:endParaRPr lang="pt-BR" altLang="pt-BR" sz="40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just" eaLnBrk="1" hangingPunct="1">
              <a:buSzPct val="100000"/>
            </a:pPr>
            <a:endParaRPr lang="pt-BR" altLang="pt-BR" sz="40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7514218" y="37376541"/>
            <a:ext cx="13556332" cy="5015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016" tIns="45250" rIns="87016" bIns="4525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29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29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29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29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buSzPct val="100000"/>
            </a:pPr>
            <a:endParaRPr lang="pt-BR" altLang="pt-BR" sz="40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just" eaLnBrk="1" hangingPunct="1">
              <a:buSzPct val="100000"/>
            </a:pPr>
            <a:r>
              <a:rPr lang="pt-BR" altLang="pt-BR" sz="4000" dirty="0">
                <a:solidFill>
                  <a:srgbClr val="000000"/>
                </a:solidFill>
                <a:cs typeface="Arial" panose="020B0604020202020204" pitchFamily="34" charset="0"/>
              </a:rPr>
              <a:t>Item não obrigatório, onde os autores poderão agradecer as pessoas que colaboraram com o desenvolvimento e realização da pesquisa. (fonte </a:t>
            </a:r>
            <a:r>
              <a:rPr lang="pt-BR" altLang="pt-BR" sz="4000" dirty="0" err="1">
                <a:solidFill>
                  <a:srgbClr val="000000"/>
                </a:solidFill>
                <a:cs typeface="Arial" panose="020B0604020202020204" pitchFamily="34" charset="0"/>
              </a:rPr>
              <a:t>arial</a:t>
            </a:r>
            <a:r>
              <a:rPr lang="pt-BR" altLang="pt-BR" sz="4000" dirty="0">
                <a:solidFill>
                  <a:srgbClr val="000000"/>
                </a:solidFill>
                <a:cs typeface="Arial" panose="020B0604020202020204" pitchFamily="34" charset="0"/>
              </a:rPr>
              <a:t> 40)</a:t>
            </a:r>
          </a:p>
          <a:p>
            <a:pPr algn="just" eaLnBrk="1" hangingPunct="1">
              <a:buSzPct val="100000"/>
            </a:pPr>
            <a:endParaRPr lang="pt-BR" altLang="pt-BR" sz="40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just" eaLnBrk="1" hangingPunct="1">
              <a:buSzPct val="100000"/>
            </a:pPr>
            <a:r>
              <a:rPr lang="pt-BR" altLang="pt-BR" sz="4000" dirty="0">
                <a:solidFill>
                  <a:srgbClr val="000000"/>
                </a:solidFill>
                <a:cs typeface="Arial" panose="020B0604020202020204" pitchFamily="34" charset="0"/>
              </a:rPr>
              <a:t>Apoio financeiro (</a:t>
            </a:r>
            <a:r>
              <a:rPr lang="pt-BR" altLang="pt-BR" sz="4000" dirty="0" err="1">
                <a:solidFill>
                  <a:srgbClr val="000000"/>
                </a:solidFill>
                <a:cs typeface="Arial" panose="020B0604020202020204" pitchFamily="34" charset="0"/>
              </a:rPr>
              <a:t>opicional</a:t>
            </a:r>
            <a:r>
              <a:rPr lang="pt-BR" altLang="pt-BR" sz="4000" dirty="0">
                <a:solidFill>
                  <a:srgbClr val="000000"/>
                </a:solidFill>
                <a:cs typeface="Arial" panose="020B0604020202020204" pitchFamily="34" charset="0"/>
              </a:rPr>
              <a:t>). (fonte </a:t>
            </a:r>
            <a:r>
              <a:rPr lang="pt-BR" altLang="pt-BR" sz="4000" dirty="0" err="1">
                <a:solidFill>
                  <a:srgbClr val="000000"/>
                </a:solidFill>
                <a:cs typeface="Arial" panose="020B0604020202020204" pitchFamily="34" charset="0"/>
              </a:rPr>
              <a:t>arial</a:t>
            </a:r>
            <a:r>
              <a:rPr lang="pt-BR" altLang="pt-BR" sz="4000" dirty="0">
                <a:solidFill>
                  <a:srgbClr val="000000"/>
                </a:solidFill>
                <a:cs typeface="Arial" panose="020B0604020202020204" pitchFamily="34" charset="0"/>
              </a:rPr>
              <a:t> 40)</a:t>
            </a:r>
          </a:p>
          <a:p>
            <a:pPr algn="just" eaLnBrk="1" hangingPunct="1">
              <a:buSzPct val="100000"/>
            </a:pPr>
            <a:r>
              <a:rPr lang="pt-BR" altLang="pt-BR" sz="4000" dirty="0">
                <a:solidFill>
                  <a:srgbClr val="000000"/>
                </a:solidFill>
                <a:cs typeface="Arial" panose="020B0604020202020204" pitchFamily="34" charset="0"/>
              </a:rPr>
              <a:t>     Local de menção e agradecimento a(s) Instituição(</a:t>
            </a:r>
            <a:r>
              <a:rPr lang="pt-BR" altLang="pt-BR" sz="4000" dirty="0" err="1">
                <a:solidFill>
                  <a:srgbClr val="000000"/>
                </a:solidFill>
                <a:cs typeface="Arial" panose="020B0604020202020204" pitchFamily="34" charset="0"/>
              </a:rPr>
              <a:t>ões</a:t>
            </a:r>
            <a:r>
              <a:rPr lang="pt-BR" altLang="pt-BR" sz="4000" dirty="0">
                <a:solidFill>
                  <a:srgbClr val="000000"/>
                </a:solidFill>
                <a:cs typeface="Arial" panose="020B0604020202020204" pitchFamily="34" charset="0"/>
              </a:rPr>
              <a:t>) de financiamento e fomento. (fonte </a:t>
            </a:r>
            <a:r>
              <a:rPr lang="pt-BR" altLang="pt-BR" sz="4000" dirty="0" err="1">
                <a:solidFill>
                  <a:srgbClr val="000000"/>
                </a:solidFill>
                <a:cs typeface="Arial" panose="020B0604020202020204" pitchFamily="34" charset="0"/>
              </a:rPr>
              <a:t>arial</a:t>
            </a:r>
            <a:r>
              <a:rPr lang="pt-BR" altLang="pt-BR" sz="4000" dirty="0">
                <a:solidFill>
                  <a:srgbClr val="000000"/>
                </a:solidFill>
                <a:cs typeface="Arial" panose="020B0604020202020204" pitchFamily="34" charset="0"/>
              </a:rPr>
              <a:t> 40)</a:t>
            </a: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42B86F6B-2EFA-4A80-A07F-04E0DF3422EF}"/>
              </a:ext>
            </a:extLst>
          </p:cNvPr>
          <p:cNvSpPr/>
          <p:nvPr/>
        </p:nvSpPr>
        <p:spPr>
          <a:xfrm>
            <a:off x="1651000" y="13545731"/>
            <a:ext cx="12712700" cy="110734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Introdução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CAEFA9FD-6C28-45AE-A2D2-6EE7D9156EA5}"/>
              </a:ext>
            </a:extLst>
          </p:cNvPr>
          <p:cNvSpPr/>
          <p:nvPr/>
        </p:nvSpPr>
        <p:spPr>
          <a:xfrm>
            <a:off x="1712912" y="24583835"/>
            <a:ext cx="12650788" cy="10287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Metodologia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7E94F1B2-EAAD-4344-81C2-D7492A0A69B5}"/>
              </a:ext>
            </a:extLst>
          </p:cNvPr>
          <p:cNvSpPr/>
          <p:nvPr/>
        </p:nvSpPr>
        <p:spPr>
          <a:xfrm>
            <a:off x="17514218" y="13528813"/>
            <a:ext cx="13234070" cy="114118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Resultados e Discussão</a:t>
            </a:r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1237FB00-6852-4772-8991-1D4EF8F6F760}"/>
              </a:ext>
            </a:extLst>
          </p:cNvPr>
          <p:cNvSpPr/>
          <p:nvPr/>
        </p:nvSpPr>
        <p:spPr>
          <a:xfrm>
            <a:off x="17675349" y="24583835"/>
            <a:ext cx="13072939" cy="11811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Conclusão</a:t>
            </a:r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CAD7DC2F-CD57-4D80-A0E3-FF5E9597C5F4}"/>
              </a:ext>
            </a:extLst>
          </p:cNvPr>
          <p:cNvSpPr/>
          <p:nvPr/>
        </p:nvSpPr>
        <p:spPr>
          <a:xfrm>
            <a:off x="17514218" y="30231275"/>
            <a:ext cx="13234070" cy="11811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Referências Bibliográficas</a:t>
            </a: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939E6A79-97DA-4F64-8A5A-B7E492805755}"/>
              </a:ext>
            </a:extLst>
          </p:cNvPr>
          <p:cNvSpPr/>
          <p:nvPr/>
        </p:nvSpPr>
        <p:spPr>
          <a:xfrm>
            <a:off x="17514219" y="36195441"/>
            <a:ext cx="13516050" cy="11811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Agradecimentos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8088"/>
            <a:ext cx="32394525" cy="646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6630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770</TotalTime>
  <Words>328</Words>
  <Application>Microsoft Office PowerPoint</Application>
  <PresentationFormat>Personalizar</PresentationFormat>
  <Paragraphs>34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MS PGothic</vt:lpstr>
      <vt:lpstr>Arial</vt:lpstr>
      <vt:lpstr>Calibri</vt:lpstr>
      <vt:lpstr>Calibri Light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Caio Coelho</dc:creator>
  <cp:lastModifiedBy>Maria Luísa Dornelas</cp:lastModifiedBy>
  <cp:revision>8</cp:revision>
  <dcterms:created xsi:type="dcterms:W3CDTF">2016-12-03T12:15:21Z</dcterms:created>
  <dcterms:modified xsi:type="dcterms:W3CDTF">2019-04-18T02:27:57Z</dcterms:modified>
</cp:coreProperties>
</file>